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8"/>
  </p:notesMasterIdLst>
  <p:sldIdLst>
    <p:sldId id="260" r:id="rId5"/>
    <p:sldId id="279" r:id="rId6"/>
    <p:sldId id="28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14" autoAdjust="0"/>
    <p:restoredTop sz="94660"/>
  </p:normalViewPr>
  <p:slideViewPr>
    <p:cSldViewPr snapToGrid="0">
      <p:cViewPr varScale="1">
        <p:scale>
          <a:sx n="70" d="100"/>
          <a:sy n="70" d="100"/>
        </p:scale>
        <p:origin x="10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02095-0A9F-4450-853C-1E417FC6D87B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C520B-0B46-4152-9368-257B61061A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04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25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00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9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549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43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13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49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84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07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3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19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/>
            </a:gs>
            <a:gs pos="7000">
              <a:schemeClr val="accent6">
                <a:lumMod val="20000"/>
                <a:lumOff val="80000"/>
              </a:schemeClr>
            </a:gs>
            <a:gs pos="95000">
              <a:schemeClr val="accent6">
                <a:lumMod val="20000"/>
                <a:lumOff val="80000"/>
              </a:schemeClr>
            </a:gs>
            <a:gs pos="100000">
              <a:schemeClr val="accent6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24E3E-551F-43C6-831F-FF63395BF3B9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49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1.png"/><Relationship Id="rId13" Type="http://schemas.openxmlformats.org/officeDocument/2006/relationships/image" Target="../media/image159.png"/><Relationship Id="rId18" Type="http://schemas.openxmlformats.org/officeDocument/2006/relationships/image" Target="../media/image165.png"/><Relationship Id="rId26" Type="http://schemas.openxmlformats.org/officeDocument/2006/relationships/image" Target="../media/image1490.png"/><Relationship Id="rId3" Type="http://schemas.openxmlformats.org/officeDocument/2006/relationships/image" Target="../media/image1260.png"/><Relationship Id="rId21" Type="http://schemas.openxmlformats.org/officeDocument/2006/relationships/image" Target="../media/image168.png"/><Relationship Id="rId34" Type="http://schemas.openxmlformats.org/officeDocument/2006/relationships/image" Target="../media/image1671.png"/><Relationship Id="rId7" Type="http://schemas.openxmlformats.org/officeDocument/2006/relationships/image" Target="../media/image150.png"/><Relationship Id="rId12" Type="http://schemas.openxmlformats.org/officeDocument/2006/relationships/image" Target="../media/image1350.png"/><Relationship Id="rId17" Type="http://schemas.openxmlformats.org/officeDocument/2006/relationships/image" Target="../media/image1400.png"/><Relationship Id="rId25" Type="http://schemas.openxmlformats.org/officeDocument/2006/relationships/image" Target="../media/image169.png"/><Relationship Id="rId33" Type="http://schemas.openxmlformats.org/officeDocument/2006/relationships/image" Target="../media/image1661.png"/><Relationship Id="rId38" Type="http://schemas.openxmlformats.org/officeDocument/2006/relationships/image" Target="../media/image171.png"/><Relationship Id="rId16" Type="http://schemas.openxmlformats.org/officeDocument/2006/relationships/image" Target="../media/image1390.png"/><Relationship Id="rId20" Type="http://schemas.openxmlformats.org/officeDocument/2006/relationships/image" Target="../media/image167.png"/><Relationship Id="rId29" Type="http://schemas.openxmlformats.org/officeDocument/2006/relationships/image" Target="../media/image15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90.png"/><Relationship Id="rId11" Type="http://schemas.openxmlformats.org/officeDocument/2006/relationships/image" Target="../media/image1340.png"/><Relationship Id="rId24" Type="http://schemas.openxmlformats.org/officeDocument/2006/relationships/image" Target="../media/image1470.png"/><Relationship Id="rId32" Type="http://schemas.openxmlformats.org/officeDocument/2006/relationships/image" Target="../media/image1651.png"/><Relationship Id="rId37" Type="http://schemas.openxmlformats.org/officeDocument/2006/relationships/image" Target="../media/image1701.png"/><Relationship Id="rId5" Type="http://schemas.openxmlformats.org/officeDocument/2006/relationships/image" Target="../media/image149.png"/><Relationship Id="rId15" Type="http://schemas.openxmlformats.org/officeDocument/2006/relationships/image" Target="../media/image162.png"/><Relationship Id="rId23" Type="http://schemas.openxmlformats.org/officeDocument/2006/relationships/image" Target="../media/image1460.png"/><Relationship Id="rId28" Type="http://schemas.openxmlformats.org/officeDocument/2006/relationships/image" Target="../media/image1510.png"/><Relationship Id="rId36" Type="http://schemas.openxmlformats.org/officeDocument/2006/relationships/image" Target="../media/image1691.png"/><Relationship Id="rId10" Type="http://schemas.openxmlformats.org/officeDocument/2006/relationships/image" Target="../media/image1330.png"/><Relationship Id="rId19" Type="http://schemas.openxmlformats.org/officeDocument/2006/relationships/image" Target="../media/image166.png"/><Relationship Id="rId31" Type="http://schemas.openxmlformats.org/officeDocument/2006/relationships/image" Target="../media/image1540.png"/><Relationship Id="rId4" Type="http://schemas.openxmlformats.org/officeDocument/2006/relationships/image" Target="../media/image1270.png"/><Relationship Id="rId9" Type="http://schemas.openxmlformats.org/officeDocument/2006/relationships/image" Target="../media/image1320.png"/><Relationship Id="rId14" Type="http://schemas.openxmlformats.org/officeDocument/2006/relationships/image" Target="../media/image161.png"/><Relationship Id="rId22" Type="http://schemas.openxmlformats.org/officeDocument/2006/relationships/image" Target="../media/image1450.png"/><Relationship Id="rId27" Type="http://schemas.openxmlformats.org/officeDocument/2006/relationships/image" Target="../media/image1500.png"/><Relationship Id="rId30" Type="http://schemas.openxmlformats.org/officeDocument/2006/relationships/image" Target="../media/image170.png"/><Relationship Id="rId35" Type="http://schemas.openxmlformats.org/officeDocument/2006/relationships/image" Target="../media/image168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4.png"/><Relationship Id="rId13" Type="http://schemas.openxmlformats.org/officeDocument/2006/relationships/image" Target="../media/image175.png"/><Relationship Id="rId18" Type="http://schemas.openxmlformats.org/officeDocument/2006/relationships/image" Target="../media/image180.png"/><Relationship Id="rId26" Type="http://schemas.openxmlformats.org/officeDocument/2006/relationships/image" Target="../media/image1700.png"/><Relationship Id="rId3" Type="http://schemas.openxmlformats.org/officeDocument/2006/relationships/image" Target="../media/image1550.png"/><Relationship Id="rId21" Type="http://schemas.openxmlformats.org/officeDocument/2006/relationships/image" Target="../media/image1650.png"/><Relationship Id="rId7" Type="http://schemas.openxmlformats.org/officeDocument/2006/relationships/image" Target="../media/image173.png"/><Relationship Id="rId12" Type="http://schemas.openxmlformats.org/officeDocument/2006/relationships/image" Target="../media/image1350.png"/><Relationship Id="rId17" Type="http://schemas.openxmlformats.org/officeDocument/2006/relationships/image" Target="../media/image179.png"/><Relationship Id="rId25" Type="http://schemas.openxmlformats.org/officeDocument/2006/relationships/image" Target="../media/image1690.png"/><Relationship Id="rId16" Type="http://schemas.openxmlformats.org/officeDocument/2006/relationships/image" Target="../media/image178.png"/><Relationship Id="rId20" Type="http://schemas.openxmlformats.org/officeDocument/2006/relationships/image" Target="../media/image182.png"/><Relationship Id="rId29" Type="http://schemas.openxmlformats.org/officeDocument/2006/relationships/image" Target="../media/image18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80.png"/><Relationship Id="rId11" Type="http://schemas.openxmlformats.org/officeDocument/2006/relationships/image" Target="../media/image1340.png"/><Relationship Id="rId24" Type="http://schemas.openxmlformats.org/officeDocument/2006/relationships/image" Target="../media/image183.png"/><Relationship Id="rId5" Type="http://schemas.openxmlformats.org/officeDocument/2006/relationships/image" Target="../media/image172.png"/><Relationship Id="rId15" Type="http://schemas.openxmlformats.org/officeDocument/2006/relationships/image" Target="../media/image177.png"/><Relationship Id="rId23" Type="http://schemas.openxmlformats.org/officeDocument/2006/relationships/image" Target="../media/image1670.png"/><Relationship Id="rId28" Type="http://schemas.openxmlformats.org/officeDocument/2006/relationships/image" Target="../media/image1720.png"/><Relationship Id="rId10" Type="http://schemas.openxmlformats.org/officeDocument/2006/relationships/image" Target="../media/image1330.png"/><Relationship Id="rId19" Type="http://schemas.openxmlformats.org/officeDocument/2006/relationships/image" Target="../media/image181.png"/><Relationship Id="rId31" Type="http://schemas.openxmlformats.org/officeDocument/2006/relationships/image" Target="../media/image1680.png"/><Relationship Id="rId4" Type="http://schemas.openxmlformats.org/officeDocument/2006/relationships/image" Target="../media/image1560.png"/><Relationship Id="rId9" Type="http://schemas.openxmlformats.org/officeDocument/2006/relationships/image" Target="../media/image1320.png"/><Relationship Id="rId14" Type="http://schemas.openxmlformats.org/officeDocument/2006/relationships/image" Target="../media/image176.png"/><Relationship Id="rId22" Type="http://schemas.openxmlformats.org/officeDocument/2006/relationships/image" Target="../media/image1660.png"/><Relationship Id="rId27" Type="http://schemas.openxmlformats.org/officeDocument/2006/relationships/image" Target="../media/image1710.png"/><Relationship Id="rId30" Type="http://schemas.openxmlformats.org/officeDocument/2006/relationships/image" Target="../media/image174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68028" y="2416210"/>
            <a:ext cx="7377340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>
                <a:ln w="2857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Umbra BT" panose="04020405020B03070202" pitchFamily="82" charset="0"/>
              </a:rPr>
              <a:t>Teachings for </a:t>
            </a:r>
          </a:p>
          <a:p>
            <a:pPr algn="ctr"/>
            <a:r>
              <a:rPr lang="en-US" sz="7200" b="1" cap="none" spc="0" dirty="0">
                <a:ln w="2857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Umbra BT" panose="04020405020B03070202" pitchFamily="82" charset="0"/>
              </a:rPr>
              <a:t>section 4b</a:t>
            </a:r>
          </a:p>
        </p:txBody>
      </p:sp>
    </p:spTree>
    <p:extLst>
      <p:ext uri="{BB962C8B-B14F-4D97-AF65-F5344CB8AC3E}">
        <p14:creationId xmlns:p14="http://schemas.microsoft.com/office/powerpoint/2010/main" val="392067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the expansion for (1 + x)</a:t>
            </a:r>
            <a:r>
              <a:rPr lang="en-GB" sz="1400" b="1" baseline="30000" dirty="0">
                <a:latin typeface="Comic Sans MS" pitchFamily="66" charset="0"/>
              </a:rPr>
              <a:t>n</a:t>
            </a:r>
            <a:r>
              <a:rPr lang="en-GB" sz="1400" b="1" dirty="0">
                <a:latin typeface="Comic Sans MS" pitchFamily="66" charset="0"/>
              </a:rPr>
              <a:t> to expand (a + </a:t>
            </a:r>
            <a:r>
              <a:rPr lang="en-GB" sz="1400" b="1" dirty="0" err="1">
                <a:latin typeface="Comic Sans MS" pitchFamily="66" charset="0"/>
              </a:rPr>
              <a:t>bx</a:t>
            </a:r>
            <a:r>
              <a:rPr lang="en-GB" sz="1400" b="1" dirty="0">
                <a:latin typeface="Comic Sans MS" pitchFamily="66" charset="0"/>
              </a:rPr>
              <a:t>)</a:t>
            </a:r>
            <a:r>
              <a:rPr lang="en-GB" sz="1400" b="1" baseline="30000" dirty="0">
                <a:latin typeface="Comic Sans MS" pitchFamily="66" charset="0"/>
              </a:rPr>
              <a:t>n</a:t>
            </a:r>
            <a:r>
              <a:rPr lang="en-GB" sz="1400" b="1" dirty="0">
                <a:latin typeface="Comic Sans MS" pitchFamily="66" charset="0"/>
              </a:rPr>
              <a:t> by taking out ‘a’ as a factor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1981200"/>
            <a:ext cx="3873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Find the first 4 terms in the Binomial expansion of: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038600" y="1981200"/>
                <a:ext cx="676147" cy="2980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4+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1981200"/>
                <a:ext cx="676147" cy="29809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648200" y="1905000"/>
                <a:ext cx="933654" cy="3598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=(4+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1905000"/>
                <a:ext cx="933654" cy="359842"/>
              </a:xfrm>
              <a:prstGeom prst="rect">
                <a:avLst/>
              </a:prstGeom>
              <a:blipFill rotWithShape="1">
                <a:blip r:embed="rId4"/>
                <a:stretch>
                  <a:fillRect b="-50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04800" y="2514600"/>
                <a:ext cx="1321324" cy="6091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4</m:t>
                              </m:r>
                              <m:d>
                                <m:d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1+</m:t>
                                  </m:r>
                                  <m:f>
                                    <m:fPr>
                                      <m:ctrlPr>
                                        <a:rPr lang="en-GB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1200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GB" sz="1200" b="0" i="1" smtClean="0">
                                          <a:latin typeface="Cambria Math"/>
                                        </a:rPr>
                                        <m:t>4</m:t>
                                      </m:r>
                                    </m:den>
                                  </m:f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514600"/>
                <a:ext cx="1321324" cy="60914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04800" y="2209800"/>
                <a:ext cx="775469" cy="3598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latin typeface="Cambria Math"/>
                        </a:rPr>
                        <m:t>(4+</m:t>
                      </m:r>
                      <m:r>
                        <a:rPr lang="en-GB" sz="1200" i="1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)</m:t>
                          </m:r>
                        </m:e>
                        <m:sup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209800"/>
                <a:ext cx="775469" cy="359842"/>
              </a:xfrm>
              <a:prstGeom prst="rect">
                <a:avLst/>
              </a:prstGeom>
              <a:blipFill rotWithShape="1">
                <a:blip r:embed="rId6"/>
                <a:stretch>
                  <a:fillRect b="-50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04800" y="3048000"/>
                <a:ext cx="1275349" cy="6091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e>
                        <m:sup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048000"/>
                <a:ext cx="1275349" cy="60914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04800" y="3581400"/>
                <a:ext cx="1203215" cy="6091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=2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581400"/>
                <a:ext cx="1203215" cy="60914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59664" y="4459224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664" y="4459224"/>
                <a:ext cx="784894" cy="27699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274064" y="445922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4064" y="4459224"/>
                <a:ext cx="304891" cy="27699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045464" y="445922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5464" y="4459224"/>
                <a:ext cx="335348" cy="2769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426464" y="4459224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6464" y="4459224"/>
                <a:ext cx="577274" cy="27699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905000" y="4343400"/>
                <a:ext cx="1262205" cy="4428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(</m:t>
                          </m:r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−1) 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4343400"/>
                <a:ext cx="1262205" cy="442814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971800" y="4343400"/>
                <a:ext cx="1716304" cy="444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(</m:t>
                          </m:r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−1)(</m:t>
                          </m:r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−2)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4343400"/>
                <a:ext cx="1716304" cy="44403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304800" y="4114800"/>
            <a:ext cx="220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Write out the general form: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12871" y="4941118"/>
                <a:ext cx="934423" cy="6091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871" y="4941118"/>
                <a:ext cx="934423" cy="609141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274064" y="514502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4064" y="5145024"/>
                <a:ext cx="304891" cy="276999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045464" y="514502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5464" y="5145024"/>
                <a:ext cx="335348" cy="276999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1447800" y="5029200"/>
                <a:ext cx="1089144" cy="507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4</m:t>
                              </m:r>
                            </m:den>
                          </m:f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5029200"/>
                <a:ext cx="1089144" cy="507318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2258568" y="4895088"/>
                <a:ext cx="1571905" cy="6125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200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  <m:d>
                            <m:d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200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200" i="1"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8568" y="4895088"/>
                <a:ext cx="1571905" cy="612540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593592" y="4876800"/>
                <a:ext cx="1974515" cy="6125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200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  <m:d>
                            <m:d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200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  <m:d>
                            <m:d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i="1">
                                      <a:latin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1200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200" i="1"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3592" y="4876800"/>
                <a:ext cx="1974515" cy="612540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04800" y="5472728"/>
                <a:ext cx="934423" cy="6091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5472728"/>
                <a:ext cx="934423" cy="609141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371600" y="5638800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5638800"/>
                <a:ext cx="304891" cy="276999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143000" y="56388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5638800"/>
                <a:ext cx="335348" cy="276999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600200" y="5562600"/>
                <a:ext cx="625363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5562600"/>
                <a:ext cx="625363" cy="439223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2133600" y="5562600"/>
                <a:ext cx="871200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128</m:t>
                          </m:r>
                        </m:den>
                      </m:f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5562600"/>
                <a:ext cx="871200" cy="439223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2895600" y="5562600"/>
                <a:ext cx="993028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+</m:t>
                      </m:r>
                      <m:r>
                        <a:rPr lang="en-GB" sz="1200" b="0" i="1" smtClean="0">
                          <a:latin typeface="Cambria Math"/>
                        </a:rPr>
                        <m:t>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1024</m:t>
                          </m:r>
                        </m:den>
                      </m:f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5562600"/>
                <a:ext cx="993028" cy="439223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04800" y="6096000"/>
                <a:ext cx="1045030" cy="6091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6096000"/>
                <a:ext cx="1045030" cy="609141"/>
              </a:xfrm>
              <a:prstGeom prst="rect">
                <a:avLst/>
              </a:prstGeom>
              <a:blipFill rotWithShape="1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1371600" y="6248400"/>
                <a:ext cx="30489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6248400"/>
                <a:ext cx="304892" cy="276999"/>
              </a:xfrm>
              <a:prstGeom prst="rect">
                <a:avLst/>
              </a:prstGeom>
              <a:blipFill rotWithShape="1"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1143000" y="624840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6248400"/>
                <a:ext cx="335348" cy="276999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1600200" y="6172200"/>
                <a:ext cx="625363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6172200"/>
                <a:ext cx="625363" cy="439223"/>
              </a:xfrm>
              <a:prstGeom prst="rect">
                <a:avLst/>
              </a:prstGeom>
              <a:blipFill rotWithShape="1"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2133600" y="6172200"/>
                <a:ext cx="786241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64</m:t>
                          </m:r>
                        </m:den>
                      </m:f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6172200"/>
                <a:ext cx="786241" cy="439223"/>
              </a:xfrm>
              <a:prstGeom prst="rect">
                <a:avLst/>
              </a:prstGeom>
              <a:blipFill rotWithShape="1"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2819400" y="6172200"/>
                <a:ext cx="871201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+</m:t>
                      </m:r>
                      <m:r>
                        <a:rPr lang="en-GB" sz="1200" b="0" i="1" smtClean="0">
                          <a:latin typeface="Cambria Math"/>
                        </a:rPr>
                        <m:t>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512</m:t>
                          </m:r>
                        </m:den>
                      </m:f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6172200"/>
                <a:ext cx="871201" cy="439223"/>
              </a:xfrm>
              <a:prstGeom prst="rect">
                <a:avLst/>
              </a:prstGeom>
              <a:blipFill rotWithShape="1"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Arc 46"/>
          <p:cNvSpPr/>
          <p:nvPr/>
        </p:nvSpPr>
        <p:spPr>
          <a:xfrm>
            <a:off x="1295400" y="2438400"/>
            <a:ext cx="533400" cy="3810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8" name="TextBox 47"/>
          <p:cNvSpPr txBox="1"/>
          <p:nvPr/>
        </p:nvSpPr>
        <p:spPr>
          <a:xfrm>
            <a:off x="1676400" y="23622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Take a factor 4 out of the brackets</a:t>
            </a:r>
          </a:p>
        </p:txBody>
      </p:sp>
      <p:sp>
        <p:nvSpPr>
          <p:cNvPr id="49" name="Arc 48"/>
          <p:cNvSpPr/>
          <p:nvPr/>
        </p:nvSpPr>
        <p:spPr>
          <a:xfrm>
            <a:off x="1295400" y="2819400"/>
            <a:ext cx="533400" cy="5334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0" name="TextBox 49"/>
          <p:cNvSpPr txBox="1"/>
          <p:nvPr/>
        </p:nvSpPr>
        <p:spPr>
          <a:xfrm>
            <a:off x="1752600" y="28194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Both parts in the square brackets are to the power </a:t>
            </a:r>
            <a:r>
              <a:rPr lang="en-GB" sz="1200" baseline="30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200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51" name="Arc 50"/>
          <p:cNvSpPr/>
          <p:nvPr/>
        </p:nvSpPr>
        <p:spPr>
          <a:xfrm>
            <a:off x="1295400" y="3352800"/>
            <a:ext cx="533400" cy="5334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2" name="TextBox 51"/>
          <p:cNvSpPr txBox="1"/>
          <p:nvPr/>
        </p:nvSpPr>
        <p:spPr>
          <a:xfrm>
            <a:off x="1752600" y="34290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You can work out the part outside the bracket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3" name="Arc 52"/>
          <p:cNvSpPr/>
          <p:nvPr/>
        </p:nvSpPr>
        <p:spPr>
          <a:xfrm>
            <a:off x="5257800" y="4648200"/>
            <a:ext cx="533400" cy="5334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4" name="TextBox 53"/>
          <p:cNvSpPr txBox="1"/>
          <p:nvPr/>
        </p:nvSpPr>
        <p:spPr>
          <a:xfrm>
            <a:off x="5638800" y="45720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in: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n = </a:t>
            </a:r>
            <a:r>
              <a:rPr lang="en-GB" sz="1200" baseline="30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200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x </a:t>
            </a:r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=</a:t>
            </a:r>
            <a:r>
              <a:rPr lang="en-GB" sz="1200" baseline="30000" dirty="0" smtClean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200" baseline="-25000" dirty="0" smtClean="0">
                <a:solidFill>
                  <a:srgbClr val="FF0000"/>
                </a:solidFill>
                <a:latin typeface="Comic Sans MS" pitchFamily="66" charset="0"/>
              </a:rPr>
              <a:t>4  </a:t>
            </a:r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x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5" name="Arc 54"/>
          <p:cNvSpPr/>
          <p:nvPr/>
        </p:nvSpPr>
        <p:spPr>
          <a:xfrm>
            <a:off x="5257800" y="5181600"/>
            <a:ext cx="533400" cy="5334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6" name="Arc 55"/>
          <p:cNvSpPr/>
          <p:nvPr/>
        </p:nvSpPr>
        <p:spPr>
          <a:xfrm>
            <a:off x="3657600" y="5791200"/>
            <a:ext cx="533400" cy="6096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7" name="TextBox 56"/>
          <p:cNvSpPr txBox="1"/>
          <p:nvPr/>
        </p:nvSpPr>
        <p:spPr>
          <a:xfrm>
            <a:off x="5638800" y="51816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Work out each term carefully and simplify it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114800" y="57912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Remember we had a 2 outside the bracket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Multiply each term by 2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73007" y="3623965"/>
            <a:ext cx="1066800" cy="533400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/>
          <p:cNvSpPr/>
          <p:nvPr/>
        </p:nvSpPr>
        <p:spPr>
          <a:xfrm>
            <a:off x="359664" y="5444883"/>
            <a:ext cx="887630" cy="659845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Oval 59"/>
          <p:cNvSpPr/>
          <p:nvPr/>
        </p:nvSpPr>
        <p:spPr>
          <a:xfrm>
            <a:off x="2057400" y="5067300"/>
            <a:ext cx="297180" cy="419100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Oval 60"/>
          <p:cNvSpPr/>
          <p:nvPr/>
        </p:nvSpPr>
        <p:spPr>
          <a:xfrm>
            <a:off x="3298590" y="5029200"/>
            <a:ext cx="295002" cy="432978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/>
          <p:cNvSpPr/>
          <p:nvPr/>
        </p:nvSpPr>
        <p:spPr>
          <a:xfrm>
            <a:off x="5029200" y="5010857"/>
            <a:ext cx="327660" cy="411165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6477000" y="5715000"/>
                <a:ext cx="802271" cy="4441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4</m:t>
                              </m:r>
                            </m:den>
                          </m:f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&lt;1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5715000"/>
                <a:ext cx="802271" cy="444161"/>
              </a:xfrm>
              <a:prstGeom prst="rect">
                <a:avLst/>
              </a:prstGeom>
              <a:blipFill rotWithShape="1"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6477000" y="6172200"/>
                <a:ext cx="68961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&lt;4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6172200"/>
                <a:ext cx="689612" cy="276999"/>
              </a:xfrm>
              <a:prstGeom prst="rect">
                <a:avLst/>
              </a:prstGeom>
              <a:blipFill rotWithShape="1"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Arc 64"/>
          <p:cNvSpPr/>
          <p:nvPr/>
        </p:nvSpPr>
        <p:spPr>
          <a:xfrm>
            <a:off x="6858000" y="5943600"/>
            <a:ext cx="533400" cy="3810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6" name="TextBox 65"/>
          <p:cNvSpPr txBox="1"/>
          <p:nvPr/>
        </p:nvSpPr>
        <p:spPr>
          <a:xfrm>
            <a:off x="7391400" y="59436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Multiply by 4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7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Binomial Expansion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4B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blipFill>
                <a:blip r:embed="rId3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blipFill>
                <a:blip r:embed="rId3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−2)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blipFill>
                <a:blip r:embed="rId3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……   +  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blipFill>
                <a:blip r:embed="rId3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9023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 animBg="1"/>
      <p:bldP spid="48" grpId="0"/>
      <p:bldP spid="49" grpId="0" animBg="1"/>
      <p:bldP spid="50" grpId="0"/>
      <p:bldP spid="51" grpId="0" animBg="1"/>
      <p:bldP spid="52" grpId="0"/>
      <p:bldP spid="53" grpId="0" animBg="1"/>
      <p:bldP spid="54" grpId="0"/>
      <p:bldP spid="55" grpId="0" animBg="1"/>
      <p:bldP spid="56" grpId="0" animBg="1"/>
      <p:bldP spid="57" grpId="0"/>
      <p:bldP spid="5" grpId="0" animBg="1"/>
      <p:bldP spid="5" grpId="1" animBg="1"/>
      <p:bldP spid="59" grpId="0" animBg="1"/>
      <p:bldP spid="59" grpId="1" animBg="1"/>
      <p:bldP spid="60" grpId="0" animBg="1"/>
      <p:bldP spid="61" grpId="0" animBg="1"/>
      <p:bldP spid="62" grpId="0" animBg="1"/>
      <p:bldP spid="63" grpId="0"/>
      <p:bldP spid="64" grpId="0"/>
      <p:bldP spid="65" grpId="0" animBg="1"/>
      <p:bldP spid="6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the expansion for (1 + x)</a:t>
            </a:r>
            <a:r>
              <a:rPr lang="en-GB" sz="1400" b="1" baseline="30000" dirty="0">
                <a:latin typeface="Comic Sans MS" pitchFamily="66" charset="0"/>
              </a:rPr>
              <a:t>n</a:t>
            </a:r>
            <a:r>
              <a:rPr lang="en-GB" sz="1400" b="1" dirty="0">
                <a:latin typeface="Comic Sans MS" pitchFamily="66" charset="0"/>
              </a:rPr>
              <a:t> to expand (a + </a:t>
            </a:r>
            <a:r>
              <a:rPr lang="en-GB" sz="1400" b="1" dirty="0" err="1">
                <a:latin typeface="Comic Sans MS" pitchFamily="66" charset="0"/>
              </a:rPr>
              <a:t>bx</a:t>
            </a:r>
            <a:r>
              <a:rPr lang="en-GB" sz="1400" b="1" dirty="0">
                <a:latin typeface="Comic Sans MS" pitchFamily="66" charset="0"/>
              </a:rPr>
              <a:t>)</a:t>
            </a:r>
            <a:r>
              <a:rPr lang="en-GB" sz="1400" b="1" baseline="30000" dirty="0">
                <a:latin typeface="Comic Sans MS" pitchFamily="66" charset="0"/>
              </a:rPr>
              <a:t>n</a:t>
            </a:r>
            <a:r>
              <a:rPr lang="en-GB" sz="1400" b="1" dirty="0">
                <a:latin typeface="Comic Sans MS" pitchFamily="66" charset="0"/>
              </a:rPr>
              <a:t> by taking out ‘a’ as a factor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1981200"/>
            <a:ext cx="3873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Find the first 4 terms in the Binomial expansion of: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038600" y="1905000"/>
                <a:ext cx="860428" cy="4719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(2+3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1905000"/>
                <a:ext cx="860428" cy="471989"/>
              </a:xfrm>
              <a:prstGeom prst="rect">
                <a:avLst/>
              </a:prstGeom>
              <a:blipFill rotWithShape="1">
                <a:blip r:embed="rId3"/>
                <a:stretch>
                  <a:fillRect b="-51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800600" y="1981200"/>
                <a:ext cx="110036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=(2+3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1981200"/>
                <a:ext cx="1100366" cy="276999"/>
              </a:xfrm>
              <a:prstGeom prst="rect">
                <a:avLst/>
              </a:prstGeom>
              <a:blipFill rotWithShape="1">
                <a:blip r:embed="rId4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04800" y="2514600"/>
                <a:ext cx="1403076" cy="5438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  <m:d>
                                <m:d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1+</m:t>
                                  </m:r>
                                  <m:f>
                                    <m:fPr>
                                      <m:ctrlPr>
                                        <a:rPr lang="en-GB" sz="12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1200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</m:num>
                                    <m:den>
                                      <m:r>
                                        <a:rPr lang="en-GB" sz="1200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514600"/>
                <a:ext cx="1403076" cy="54380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04800" y="2209800"/>
                <a:ext cx="94218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2</m:t>
                      </m:r>
                      <m:r>
                        <a:rPr lang="en-GB" sz="1200" i="1">
                          <a:latin typeface="Cambria Math"/>
                        </a:rPr>
                        <m:t>+</m:t>
                      </m:r>
                      <m:r>
                        <a:rPr lang="en-GB" sz="1200" b="0" i="1" smtClean="0">
                          <a:latin typeface="Cambria Math"/>
                        </a:rPr>
                        <m:t>3</m:t>
                      </m:r>
                      <m:r>
                        <a:rPr lang="en-GB" sz="1200" i="1">
                          <a:latin typeface="Cambria Math"/>
                        </a:rPr>
                        <m:t>𝑥</m:t>
                      </m:r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209800"/>
                <a:ext cx="942181" cy="276999"/>
              </a:xfrm>
              <a:prstGeom prst="rect">
                <a:avLst/>
              </a:prstGeom>
              <a:blipFill rotWithShape="1">
                <a:blip r:embed="rId6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04800" y="3048000"/>
                <a:ext cx="1438855" cy="5438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−2</m:t>
                          </m:r>
                        </m:sup>
                      </m:sSup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048000"/>
                <a:ext cx="1438855" cy="54380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04800" y="3581400"/>
                <a:ext cx="1284967" cy="5438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581400"/>
                <a:ext cx="1284967" cy="54380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59664" y="4459224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664" y="4459224"/>
                <a:ext cx="784894" cy="27699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274064" y="445922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4064" y="4459224"/>
                <a:ext cx="304891" cy="27699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045464" y="445922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5464" y="4459224"/>
                <a:ext cx="335348" cy="2769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426464" y="4459224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6464" y="4459224"/>
                <a:ext cx="577274" cy="27699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905000" y="4343400"/>
                <a:ext cx="1228541" cy="4428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(</m:t>
                          </m:r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−1)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4343400"/>
                <a:ext cx="1228541" cy="442814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105730" y="4312920"/>
                <a:ext cx="1615314" cy="444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(</m:t>
                          </m:r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−1)(</m:t>
                          </m:r>
                          <m:r>
                            <a:rPr lang="en-GB" sz="1200" i="1">
                              <a:latin typeface="Cambria Math"/>
                            </a:rPr>
                            <m:t>𝑛</m:t>
                          </m:r>
                          <m:r>
                            <a:rPr lang="en-GB" sz="1200" i="1">
                              <a:latin typeface="Cambria Math"/>
                            </a:rPr>
                            <m:t>−2)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5730" y="4312920"/>
                <a:ext cx="1615314" cy="44403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304800" y="4114800"/>
            <a:ext cx="220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Write out the general form:</a:t>
            </a:r>
            <a:endParaRPr lang="en-GB" sz="1200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04800" y="4831080"/>
                <a:ext cx="1016176" cy="5438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831080"/>
                <a:ext cx="1016176" cy="543803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274064" y="502310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4064" y="5023104"/>
                <a:ext cx="304891" cy="276999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045464" y="502310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5464" y="5023104"/>
                <a:ext cx="335348" cy="276999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1447800" y="4907280"/>
                <a:ext cx="1130053" cy="507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−2</m:t>
                          </m:r>
                        </m:e>
                      </m:d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4907280"/>
                <a:ext cx="1130053" cy="507318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2438400" y="4876800"/>
                <a:ext cx="1589602" cy="5438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−2</m:t>
                              </m:r>
                            </m:e>
                          </m:d>
                          <m:d>
                            <m:d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−3</m:t>
                              </m:r>
                            </m:e>
                          </m:d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i="1">
                                      <a:latin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1200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GB" sz="1200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4876800"/>
                <a:ext cx="1589602" cy="543803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810000" y="4876800"/>
                <a:ext cx="1917704" cy="5438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−2</m:t>
                              </m:r>
                            </m:e>
                          </m:d>
                          <m:d>
                            <m:d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−3</m:t>
                              </m:r>
                            </m:e>
                          </m:d>
                          <m:d>
                            <m:d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−4</m:t>
                              </m:r>
                            </m:e>
                          </m:d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i="1">
                                      <a:latin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1200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GB" sz="1200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4876800"/>
                <a:ext cx="1917704" cy="543803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98704" y="5532120"/>
                <a:ext cx="1016176" cy="5438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04" y="5532120"/>
                <a:ext cx="1016176" cy="543803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289304" y="5684520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9304" y="5684520"/>
                <a:ext cx="304891" cy="27699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060704" y="568452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0704" y="5684520"/>
                <a:ext cx="335348" cy="2769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517904" y="5684520"/>
                <a:ext cx="57406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3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7904" y="5684520"/>
                <a:ext cx="574067" cy="276999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2051304" y="5580888"/>
                <a:ext cx="786241" cy="438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+</m:t>
                      </m:r>
                      <m:r>
                        <a:rPr lang="en-GB" sz="1200" b="0" i="1" smtClean="0">
                          <a:latin typeface="Cambria Math"/>
                        </a:rPr>
                        <m:t>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27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304" y="5580888"/>
                <a:ext cx="786241" cy="438005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2660904" y="5580888"/>
                <a:ext cx="786241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27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0904" y="5580888"/>
                <a:ext cx="786241" cy="439223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222504" y="6141720"/>
                <a:ext cx="1126783" cy="5438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4</m:t>
                              </m:r>
                            </m:den>
                          </m:f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504" y="6141720"/>
                <a:ext cx="1126783" cy="543803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1298448" y="6211824"/>
                <a:ext cx="304891" cy="438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8448" y="6211824"/>
                <a:ext cx="304891" cy="438005"/>
              </a:xfrm>
              <a:prstGeom prst="rect">
                <a:avLst/>
              </a:prstGeom>
              <a:blipFill rotWithShape="1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1060704" y="6294120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0704" y="6294120"/>
                <a:ext cx="335348" cy="2769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1517904" y="6217920"/>
                <a:ext cx="625364" cy="4380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7904" y="6217920"/>
                <a:ext cx="625364" cy="438005"/>
              </a:xfrm>
              <a:prstGeom prst="rect">
                <a:avLst/>
              </a:prstGeom>
              <a:blipFill rotWithShape="1"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2051304" y="6217920"/>
                <a:ext cx="786241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27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16</m:t>
                          </m:r>
                        </m:den>
                      </m:f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304" y="6217920"/>
                <a:ext cx="786241" cy="439223"/>
              </a:xfrm>
              <a:prstGeom prst="rect">
                <a:avLst/>
              </a:prstGeom>
              <a:blipFill rotWithShape="1"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2737104" y="6217920"/>
                <a:ext cx="786241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27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7104" y="6217920"/>
                <a:ext cx="786241" cy="439223"/>
              </a:xfrm>
              <a:prstGeom prst="rect">
                <a:avLst/>
              </a:prstGeom>
              <a:blipFill rotWithShape="1"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Arc 46"/>
          <p:cNvSpPr/>
          <p:nvPr/>
        </p:nvSpPr>
        <p:spPr>
          <a:xfrm>
            <a:off x="1496568" y="2429256"/>
            <a:ext cx="533400" cy="3810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8" name="TextBox 47"/>
          <p:cNvSpPr txBox="1"/>
          <p:nvPr/>
        </p:nvSpPr>
        <p:spPr>
          <a:xfrm>
            <a:off x="1877568" y="2353056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Take a factor 2 out of the brackets</a:t>
            </a:r>
          </a:p>
        </p:txBody>
      </p:sp>
      <p:sp>
        <p:nvSpPr>
          <p:cNvPr id="49" name="Arc 48"/>
          <p:cNvSpPr/>
          <p:nvPr/>
        </p:nvSpPr>
        <p:spPr>
          <a:xfrm>
            <a:off x="1496568" y="2810256"/>
            <a:ext cx="533400" cy="5334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0" name="TextBox 49"/>
          <p:cNvSpPr txBox="1"/>
          <p:nvPr/>
        </p:nvSpPr>
        <p:spPr>
          <a:xfrm>
            <a:off x="1953768" y="2810256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Both parts in the square brackets are to the power -2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1" name="Arc 50"/>
          <p:cNvSpPr/>
          <p:nvPr/>
        </p:nvSpPr>
        <p:spPr>
          <a:xfrm>
            <a:off x="1496568" y="3343656"/>
            <a:ext cx="533400" cy="5334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2" name="TextBox 51"/>
          <p:cNvSpPr txBox="1"/>
          <p:nvPr/>
        </p:nvSpPr>
        <p:spPr>
          <a:xfrm>
            <a:off x="1953768" y="3419856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You can work out the part outside the bracket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3" name="Arc 52"/>
          <p:cNvSpPr/>
          <p:nvPr/>
        </p:nvSpPr>
        <p:spPr>
          <a:xfrm>
            <a:off x="5715000" y="4648200"/>
            <a:ext cx="533400" cy="5334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4" name="TextBox 53"/>
          <p:cNvSpPr txBox="1"/>
          <p:nvPr/>
        </p:nvSpPr>
        <p:spPr>
          <a:xfrm>
            <a:off x="6096000" y="4572000"/>
            <a:ext cx="1395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in: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n = -2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x </a:t>
            </a:r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=</a:t>
            </a:r>
            <a:r>
              <a:rPr lang="en-GB" sz="1200" baseline="30000" dirty="0" smtClean="0">
                <a:solidFill>
                  <a:srgbClr val="FF0000"/>
                </a:solidFill>
                <a:latin typeface="Comic Sans MS" pitchFamily="66" charset="0"/>
              </a:rPr>
              <a:t>3</a:t>
            </a:r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200" baseline="-25000" dirty="0" smtClean="0">
                <a:solidFill>
                  <a:srgbClr val="FF0000"/>
                </a:solidFill>
                <a:latin typeface="Comic Sans MS" pitchFamily="66" charset="0"/>
              </a:rPr>
              <a:t>2 </a:t>
            </a:r>
            <a:r>
              <a:rPr lang="en-GB" sz="1200" dirty="0" smtClean="0">
                <a:solidFill>
                  <a:srgbClr val="FF0000"/>
                </a:solidFill>
                <a:latin typeface="Comic Sans MS" pitchFamily="66" charset="0"/>
              </a:rPr>
              <a:t> x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5" name="Arc 54"/>
          <p:cNvSpPr/>
          <p:nvPr/>
        </p:nvSpPr>
        <p:spPr>
          <a:xfrm>
            <a:off x="5715000" y="5181600"/>
            <a:ext cx="533400" cy="5334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6" name="Arc 55"/>
          <p:cNvSpPr/>
          <p:nvPr/>
        </p:nvSpPr>
        <p:spPr>
          <a:xfrm>
            <a:off x="3337560" y="5818632"/>
            <a:ext cx="533400" cy="6096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7" name="TextBox 56"/>
          <p:cNvSpPr txBox="1"/>
          <p:nvPr/>
        </p:nvSpPr>
        <p:spPr>
          <a:xfrm>
            <a:off x="6096000" y="51816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Work out each term carefully and simplify it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794760" y="5818632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Remember we had a </a:t>
            </a:r>
            <a:r>
              <a:rPr lang="en-GB" sz="1200" baseline="30000" dirty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200" baseline="-25000" dirty="0">
                <a:solidFill>
                  <a:srgbClr val="FF0000"/>
                </a:solidFill>
                <a:latin typeface="Comic Sans MS" pitchFamily="66" charset="0"/>
              </a:rPr>
              <a:t>4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 outside the bracket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Divide each term by 4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04800" y="3581400"/>
            <a:ext cx="1066800" cy="533400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/>
          <p:cNvSpPr/>
          <p:nvPr/>
        </p:nvSpPr>
        <p:spPr>
          <a:xfrm>
            <a:off x="146304" y="5532120"/>
            <a:ext cx="1066800" cy="533400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Oval 59"/>
          <p:cNvSpPr/>
          <p:nvPr/>
        </p:nvSpPr>
        <p:spPr>
          <a:xfrm>
            <a:off x="2081784" y="4959096"/>
            <a:ext cx="377952" cy="381000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Oval 60"/>
          <p:cNvSpPr/>
          <p:nvPr/>
        </p:nvSpPr>
        <p:spPr>
          <a:xfrm>
            <a:off x="3457464" y="4936235"/>
            <a:ext cx="352536" cy="485787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/>
          <p:cNvSpPr/>
          <p:nvPr/>
        </p:nvSpPr>
        <p:spPr>
          <a:xfrm>
            <a:off x="5160264" y="4916424"/>
            <a:ext cx="379476" cy="496008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6477000" y="5715000"/>
                <a:ext cx="802271" cy="4441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&lt;1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5715000"/>
                <a:ext cx="802271" cy="444161"/>
              </a:xfrm>
              <a:prstGeom prst="rect">
                <a:avLst/>
              </a:prstGeom>
              <a:blipFill rotWithShape="1"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6477000" y="6172200"/>
                <a:ext cx="689612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&lt;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6172200"/>
                <a:ext cx="689612" cy="439223"/>
              </a:xfrm>
              <a:prstGeom prst="rect">
                <a:avLst/>
              </a:prstGeom>
              <a:blipFill rotWithShape="1"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Arc 64"/>
          <p:cNvSpPr/>
          <p:nvPr/>
        </p:nvSpPr>
        <p:spPr>
          <a:xfrm>
            <a:off x="6958584" y="5952744"/>
            <a:ext cx="533400" cy="381000"/>
          </a:xfrm>
          <a:prstGeom prst="arc">
            <a:avLst>
              <a:gd name="adj1" fmla="val 16200000"/>
              <a:gd name="adj2" fmla="val 543657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6" name="TextBox 65"/>
          <p:cNvSpPr txBox="1"/>
          <p:nvPr/>
        </p:nvSpPr>
        <p:spPr>
          <a:xfrm>
            <a:off x="7491984" y="5952744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Multiply by 2, divide by 3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7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Binomial Expansion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4B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5824"/>
                <a:ext cx="784894" cy="276999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15824"/>
                <a:ext cx="304891" cy="276999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15824"/>
                <a:ext cx="335348" cy="276999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15824"/>
                <a:ext cx="577274" cy="276999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5336" y="0"/>
                <a:ext cx="1202893" cy="461665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 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−1)(</m:t>
                      </m:r>
                      <m:r>
                        <a:rPr lang="en-GB" sz="1200" b="0" i="1" smtClean="0">
                          <a:latin typeface="Cambria Math"/>
                        </a:rPr>
                        <m:t>𝑛</m:t>
                      </m:r>
                      <m:r>
                        <a:rPr lang="en-GB" sz="1200" b="0" i="1" smtClean="0">
                          <a:latin typeface="Cambria Math"/>
                        </a:rPr>
                        <m:t>−2)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2136" y="0"/>
                <a:ext cx="1690656" cy="462884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……   +  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9288" y="124968"/>
                <a:ext cx="1238352" cy="276999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396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 animBg="1"/>
      <p:bldP spid="48" grpId="0"/>
      <p:bldP spid="49" grpId="0" animBg="1"/>
      <p:bldP spid="50" grpId="0"/>
      <p:bldP spid="51" grpId="0" animBg="1"/>
      <p:bldP spid="52" grpId="0"/>
      <p:bldP spid="53" grpId="0" animBg="1"/>
      <p:bldP spid="54" grpId="0"/>
      <p:bldP spid="55" grpId="0" animBg="1"/>
      <p:bldP spid="56" grpId="0" animBg="1"/>
      <p:bldP spid="57" grpId="0"/>
      <p:bldP spid="5" grpId="0" animBg="1"/>
      <p:bldP spid="5" grpId="1" animBg="1"/>
      <p:bldP spid="59" grpId="0" animBg="1"/>
      <p:bldP spid="59" grpId="1" animBg="1"/>
      <p:bldP spid="60" grpId="0" animBg="1"/>
      <p:bldP spid="61" grpId="0" animBg="1"/>
      <p:bldP spid="62" grpId="0" animBg="1"/>
      <p:bldP spid="63" grpId="0"/>
      <p:bldP spid="64" grpId="0"/>
      <p:bldP spid="65" grpId="0" animBg="1"/>
      <p:bldP spid="66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5F0B400-AB05-4B04-8564-F1CE8D246D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C6C5BF-FFBD-4ED0-BECA-90EA067067A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1DF7C3D-ED25-4FFE-8BFF-EAFBA249EBE0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1110</TotalTime>
  <Words>1078</Words>
  <Application>Microsoft Office PowerPoint</Application>
  <PresentationFormat>On-screen Show (4:3)</PresentationFormat>
  <Paragraphs>110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Comic Sans MS</vt:lpstr>
      <vt:lpstr>Umbra BT</vt:lpstr>
      <vt:lpstr>Wingdings</vt:lpstr>
      <vt:lpstr>Office Theme</vt:lpstr>
      <vt:lpstr>PowerPoint Presentation</vt:lpstr>
      <vt:lpstr>Binomial Expansion</vt:lpstr>
      <vt:lpstr>Binomial Expansion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VMUSER</dc:creator>
  <cp:lastModifiedBy>Gareth Westwater</cp:lastModifiedBy>
  <cp:revision>266</cp:revision>
  <dcterms:created xsi:type="dcterms:W3CDTF">2018-04-30T00:32:33Z</dcterms:created>
  <dcterms:modified xsi:type="dcterms:W3CDTF">2020-12-31T07:26:54Z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